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8" r:id="rId2"/>
    <p:sldId id="276" r:id="rId3"/>
    <p:sldId id="328" r:id="rId4"/>
    <p:sldId id="327" r:id="rId5"/>
    <p:sldId id="329" r:id="rId6"/>
    <p:sldId id="326" r:id="rId7"/>
    <p:sldId id="278" r:id="rId8"/>
    <p:sldId id="330" r:id="rId9"/>
    <p:sldId id="277" r:id="rId10"/>
    <p:sldId id="280" r:id="rId11"/>
    <p:sldId id="273" r:id="rId12"/>
    <p:sldId id="325" r:id="rId13"/>
    <p:sldId id="286" r:id="rId14"/>
    <p:sldId id="283" r:id="rId15"/>
    <p:sldId id="338" r:id="rId16"/>
    <p:sldId id="337" r:id="rId17"/>
    <p:sldId id="336" r:id="rId18"/>
    <p:sldId id="334" r:id="rId19"/>
    <p:sldId id="335" r:id="rId20"/>
    <p:sldId id="284" r:id="rId21"/>
    <p:sldId id="331" r:id="rId22"/>
    <p:sldId id="287" r:id="rId23"/>
    <p:sldId id="285" r:id="rId24"/>
    <p:sldId id="332" r:id="rId25"/>
    <p:sldId id="333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F1E148D-11CE-4A9A-8FC1-584B14CFDF9D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6C5DC87-D17D-4D42-935B-C8CE94B78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94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46496">
              <a:defRPr/>
            </a:pPr>
            <a:fld id="{CC2F8071-B0B2-4CDD-97A3-84E48A1F6C06}" type="slidenum">
              <a:rPr lang="en-US" sz="1800" kern="0">
                <a:solidFill>
                  <a:prstClr val="black"/>
                </a:solidFill>
                <a:latin typeface="Calibri" panose="020F0502020204030204"/>
              </a:rPr>
              <a:pPr defTabSz="946496">
                <a:defRPr/>
              </a:pPr>
              <a:t>1</a:t>
            </a:fld>
            <a:endParaRPr lang="en-US" sz="1800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9332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46496">
              <a:defRPr/>
            </a:pPr>
            <a:r>
              <a:rPr lang="en-US" sz="1800" kern="0">
                <a:solidFill>
                  <a:prstClr val="black"/>
                </a:solidFill>
                <a:latin typeface="Calibri" panose="020F0502020204030204"/>
              </a:rPr>
              <a:t>10/02/2013</a:t>
            </a:r>
          </a:p>
        </p:txBody>
      </p:sp>
    </p:spTree>
    <p:extLst>
      <p:ext uri="{BB962C8B-B14F-4D97-AF65-F5344CB8AC3E}">
        <p14:creationId xmlns:p14="http://schemas.microsoft.com/office/powerpoint/2010/main" val="92190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9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00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41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25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6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0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32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99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85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554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21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37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824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23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140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33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8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14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10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50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43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31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5DC87-D17D-4D42-935B-C8CE94B78C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40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/>
          </p:cNvSpPr>
          <p:nvPr userDrawn="1"/>
        </p:nvSpPr>
        <p:spPr bwMode="auto">
          <a:xfrm>
            <a:off x="0" y="4495800"/>
            <a:ext cx="10871200" cy="2362200"/>
          </a:xfrm>
          <a:custGeom>
            <a:avLst/>
            <a:gdLst/>
            <a:ahLst/>
            <a:cxnLst>
              <a:cxn ang="0">
                <a:pos x="2102" y="511"/>
              </a:cxn>
              <a:cxn ang="0">
                <a:pos x="2136" y="47"/>
              </a:cxn>
              <a:cxn ang="0">
                <a:pos x="0" y="211"/>
              </a:cxn>
              <a:cxn ang="0">
                <a:pos x="0" y="511"/>
              </a:cxn>
              <a:cxn ang="0">
                <a:pos x="0" y="1471"/>
              </a:cxn>
              <a:cxn ang="0">
                <a:pos x="1927" y="1471"/>
              </a:cxn>
              <a:cxn ang="0">
                <a:pos x="1939" y="1428"/>
              </a:cxn>
              <a:cxn ang="0">
                <a:pos x="2102" y="511"/>
              </a:cxn>
            </a:cxnLst>
            <a:rect l="0" t="0" r="r" b="b"/>
            <a:pathLst>
              <a:path w="2136" h="1471">
                <a:moveTo>
                  <a:pt x="2102" y="511"/>
                </a:moveTo>
                <a:cubicBezTo>
                  <a:pt x="2118" y="354"/>
                  <a:pt x="2129" y="199"/>
                  <a:pt x="2136" y="47"/>
                </a:cubicBezTo>
                <a:cubicBezTo>
                  <a:pt x="1803" y="0"/>
                  <a:pt x="976" y="63"/>
                  <a:pt x="0" y="211"/>
                </a:cubicBezTo>
                <a:cubicBezTo>
                  <a:pt x="0" y="511"/>
                  <a:pt x="0" y="511"/>
                  <a:pt x="0" y="511"/>
                </a:cubicBezTo>
                <a:cubicBezTo>
                  <a:pt x="0" y="1471"/>
                  <a:pt x="0" y="1471"/>
                  <a:pt x="0" y="1471"/>
                </a:cubicBezTo>
                <a:cubicBezTo>
                  <a:pt x="1927" y="1471"/>
                  <a:pt x="1927" y="1471"/>
                  <a:pt x="1927" y="1471"/>
                </a:cubicBezTo>
                <a:cubicBezTo>
                  <a:pt x="1931" y="1457"/>
                  <a:pt x="1935" y="1443"/>
                  <a:pt x="1939" y="1428"/>
                </a:cubicBezTo>
                <a:cubicBezTo>
                  <a:pt x="2019" y="1131"/>
                  <a:pt x="2071" y="819"/>
                  <a:pt x="2102" y="511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reeform 8"/>
          <p:cNvSpPr>
            <a:spLocks/>
          </p:cNvSpPr>
          <p:nvPr userDrawn="1"/>
        </p:nvSpPr>
        <p:spPr bwMode="auto">
          <a:xfrm>
            <a:off x="9791701" y="0"/>
            <a:ext cx="2400300" cy="6858000"/>
          </a:xfrm>
          <a:custGeom>
            <a:avLst/>
            <a:gdLst/>
            <a:ahLst/>
            <a:cxnLst>
              <a:cxn ang="0">
                <a:pos x="502" y="0"/>
              </a:cxn>
              <a:cxn ang="0">
                <a:pos x="93" y="0"/>
              </a:cxn>
              <a:cxn ang="0">
                <a:pos x="0" y="3168"/>
              </a:cxn>
              <a:cxn ang="0">
                <a:pos x="502" y="3168"/>
              </a:cxn>
              <a:cxn ang="0">
                <a:pos x="502" y="0"/>
              </a:cxn>
            </a:cxnLst>
            <a:rect l="0" t="0" r="r" b="b"/>
            <a:pathLst>
              <a:path w="502" h="3168">
                <a:moveTo>
                  <a:pt x="502" y="0"/>
                </a:moveTo>
                <a:cubicBezTo>
                  <a:pt x="93" y="0"/>
                  <a:pt x="93" y="0"/>
                  <a:pt x="93" y="0"/>
                </a:cubicBezTo>
                <a:cubicBezTo>
                  <a:pt x="146" y="383"/>
                  <a:pt x="323" y="1900"/>
                  <a:pt x="0" y="3168"/>
                </a:cubicBezTo>
                <a:cubicBezTo>
                  <a:pt x="502" y="3168"/>
                  <a:pt x="502" y="3168"/>
                  <a:pt x="502" y="3168"/>
                </a:cubicBezTo>
                <a:lnTo>
                  <a:pt x="502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181600"/>
            <a:ext cx="8534400" cy="6858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867400"/>
            <a:ext cx="8534400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1504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and Phot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 userDrawn="1"/>
        </p:nvGrpSpPr>
        <p:grpSpPr bwMode="auto">
          <a:xfrm>
            <a:off x="1" y="0"/>
            <a:ext cx="1976967" cy="6858000"/>
            <a:chOff x="103279934" y="105155999"/>
            <a:chExt cx="1235004" cy="5715001"/>
          </a:xfrm>
        </p:grpSpPr>
        <p:sp>
          <p:nvSpPr>
            <p:cNvPr id="7" name="Freeform 4"/>
            <p:cNvSpPr>
              <a:spLocks noEditPoints="1"/>
            </p:cNvSpPr>
            <p:nvPr/>
          </p:nvSpPr>
          <p:spPr bwMode="auto">
            <a:xfrm>
              <a:off x="103279934" y="105155999"/>
              <a:ext cx="1141123" cy="5715001"/>
            </a:xfrm>
            <a:custGeom>
              <a:avLst/>
              <a:gdLst/>
              <a:ahLst/>
              <a:cxnLst>
                <a:cxn ang="0">
                  <a:pos x="178" y="3168"/>
                </a:cxn>
                <a:cxn ang="0">
                  <a:pos x="124" y="3168"/>
                </a:cxn>
                <a:cxn ang="0">
                  <a:pos x="0" y="685"/>
                </a:cxn>
                <a:cxn ang="0">
                  <a:pos x="0" y="0"/>
                </a:cxn>
                <a:cxn ang="0">
                  <a:pos x="418" y="0"/>
                </a:cxn>
                <a:cxn ang="0">
                  <a:pos x="178" y="3168"/>
                </a:cxn>
                <a:cxn ang="0">
                  <a:pos x="124" y="3168"/>
                </a:cxn>
                <a:cxn ang="0">
                  <a:pos x="0" y="685"/>
                </a:cxn>
                <a:cxn ang="0">
                  <a:pos x="0" y="3168"/>
                </a:cxn>
                <a:cxn ang="0">
                  <a:pos x="124" y="3168"/>
                </a:cxn>
              </a:cxnLst>
              <a:rect l="0" t="0" r="r" b="b"/>
              <a:pathLst>
                <a:path w="630" h="3168">
                  <a:moveTo>
                    <a:pt x="178" y="3168"/>
                  </a:moveTo>
                  <a:cubicBezTo>
                    <a:pt x="124" y="3168"/>
                    <a:pt x="124" y="3168"/>
                    <a:pt x="124" y="3168"/>
                  </a:cubicBezTo>
                  <a:cubicBezTo>
                    <a:pt x="0" y="685"/>
                    <a:pt x="0" y="685"/>
                    <a:pt x="0" y="6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8" y="0"/>
                    <a:pt x="418" y="0"/>
                    <a:pt x="418" y="0"/>
                  </a:cubicBezTo>
                  <a:cubicBezTo>
                    <a:pt x="476" y="384"/>
                    <a:pt x="630" y="1741"/>
                    <a:pt x="178" y="3168"/>
                  </a:cubicBezTo>
                  <a:close/>
                  <a:moveTo>
                    <a:pt x="124" y="3168"/>
                  </a:moveTo>
                  <a:cubicBezTo>
                    <a:pt x="0" y="685"/>
                    <a:pt x="0" y="685"/>
                    <a:pt x="0" y="685"/>
                  </a:cubicBezTo>
                  <a:cubicBezTo>
                    <a:pt x="0" y="3168"/>
                    <a:pt x="0" y="3168"/>
                    <a:pt x="0" y="3168"/>
                  </a:cubicBezTo>
                  <a:lnTo>
                    <a:pt x="124" y="316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0" name="Group 5"/>
            <p:cNvGrpSpPr>
              <a:grpSpLocks/>
            </p:cNvGrpSpPr>
            <p:nvPr/>
          </p:nvGrpSpPr>
          <p:grpSpPr bwMode="auto">
            <a:xfrm>
              <a:off x="103615774" y="105155999"/>
              <a:ext cx="899146" cy="5715001"/>
              <a:chOff x="102932440" y="105155999"/>
              <a:chExt cx="1582498" cy="10058401"/>
            </a:xfrm>
          </p:grpSpPr>
          <p:sp>
            <p:nvSpPr>
              <p:cNvPr id="11" name="Freeform 6"/>
              <p:cNvSpPr>
                <a:spLocks/>
              </p:cNvSpPr>
              <p:nvPr/>
            </p:nvSpPr>
            <p:spPr bwMode="auto">
              <a:xfrm>
                <a:off x="102932471" y="105155999"/>
                <a:ext cx="1373050" cy="10058401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0" y="3164"/>
                  </a:cxn>
                </a:cxnLst>
                <a:rect l="0" t="0" r="r" b="b"/>
                <a:pathLst>
                  <a:path w="430" h="3164">
                    <a:moveTo>
                      <a:pt x="160" y="0"/>
                    </a:moveTo>
                    <a:cubicBezTo>
                      <a:pt x="430" y="1502"/>
                      <a:pt x="90" y="2850"/>
                      <a:pt x="0" y="3164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auto">
              <a:xfrm>
                <a:off x="103235007" y="105155999"/>
                <a:ext cx="1156621" cy="100584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0" y="3164"/>
                  </a:cxn>
                </a:cxnLst>
                <a:rect l="0" t="0" r="r" b="b"/>
                <a:pathLst>
                  <a:path w="362" h="3164">
                    <a:moveTo>
                      <a:pt x="42" y="0"/>
                    </a:moveTo>
                    <a:cubicBezTo>
                      <a:pt x="362" y="1456"/>
                      <a:pt x="90" y="2791"/>
                      <a:pt x="0" y="3164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auto">
              <a:xfrm>
                <a:off x="103295514" y="105155999"/>
                <a:ext cx="1219454" cy="10058401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0" y="3164"/>
                  </a:cxn>
                </a:cxnLst>
                <a:rect l="0" t="0" r="r" b="b"/>
                <a:pathLst>
                  <a:path w="382" h="3164">
                    <a:moveTo>
                      <a:pt x="80" y="0"/>
                    </a:moveTo>
                    <a:cubicBezTo>
                      <a:pt x="382" y="1458"/>
                      <a:pt x="96" y="2789"/>
                      <a:pt x="0" y="3164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4" name="Freeform 9"/>
              <p:cNvSpPr>
                <a:spLocks/>
              </p:cNvSpPr>
              <p:nvPr/>
            </p:nvSpPr>
            <p:spPr bwMode="auto">
              <a:xfrm>
                <a:off x="103162865" y="105155999"/>
                <a:ext cx="1231090" cy="10058401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0" y="3164"/>
                  </a:cxn>
                </a:cxnLst>
                <a:rect l="0" t="0" r="r" b="b"/>
                <a:pathLst>
                  <a:path w="386" h="3164">
                    <a:moveTo>
                      <a:pt x="87" y="0"/>
                    </a:moveTo>
                    <a:cubicBezTo>
                      <a:pt x="386" y="1461"/>
                      <a:pt x="95" y="2793"/>
                      <a:pt x="0" y="3164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5" name="Freeform 10"/>
              <p:cNvSpPr>
                <a:spLocks/>
              </p:cNvSpPr>
              <p:nvPr/>
            </p:nvSpPr>
            <p:spPr bwMode="auto">
              <a:xfrm>
                <a:off x="103055813" y="105155999"/>
                <a:ext cx="1217126" cy="10058401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0" y="3164"/>
                  </a:cxn>
                </a:cxnLst>
                <a:rect l="0" t="0" r="r" b="b"/>
                <a:pathLst>
                  <a:path w="381" h="3164">
                    <a:moveTo>
                      <a:pt x="79" y="0"/>
                    </a:moveTo>
                    <a:cubicBezTo>
                      <a:pt x="381" y="1458"/>
                      <a:pt x="95" y="2789"/>
                      <a:pt x="0" y="3164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8534400" cy="6858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828800"/>
            <a:ext cx="4876800" cy="46482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FontTx/>
              <a:buNone/>
              <a:defRPr sz="2400">
                <a:solidFill>
                  <a:schemeClr val="bg1"/>
                </a:solidFill>
              </a:defRPr>
            </a:lvl2pPr>
            <a:lvl3pPr>
              <a:buFontTx/>
              <a:buNone/>
              <a:defRPr sz="2000">
                <a:solidFill>
                  <a:schemeClr val="bg1"/>
                </a:solidFill>
              </a:defRPr>
            </a:lvl3pPr>
            <a:lvl4pPr>
              <a:buFontTx/>
              <a:buNone/>
              <a:defRPr sz="1800">
                <a:solidFill>
                  <a:schemeClr val="bg1"/>
                </a:solidFill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7315200" y="1828800"/>
            <a:ext cx="4165600" cy="46482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1828800" y="1143000"/>
            <a:ext cx="85344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0833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 userDrawn="1"/>
        </p:nvGrpSpPr>
        <p:grpSpPr bwMode="auto">
          <a:xfrm>
            <a:off x="1" y="0"/>
            <a:ext cx="1976967" cy="6858000"/>
            <a:chOff x="103279934" y="105155999"/>
            <a:chExt cx="1235004" cy="5715001"/>
          </a:xfrm>
        </p:grpSpPr>
        <p:sp>
          <p:nvSpPr>
            <p:cNvPr id="6" name="Freeform 4"/>
            <p:cNvSpPr>
              <a:spLocks noEditPoints="1"/>
            </p:cNvSpPr>
            <p:nvPr/>
          </p:nvSpPr>
          <p:spPr bwMode="auto">
            <a:xfrm>
              <a:off x="103279934" y="105155999"/>
              <a:ext cx="1141123" cy="5715001"/>
            </a:xfrm>
            <a:custGeom>
              <a:avLst/>
              <a:gdLst/>
              <a:ahLst/>
              <a:cxnLst>
                <a:cxn ang="0">
                  <a:pos x="178" y="3168"/>
                </a:cxn>
                <a:cxn ang="0">
                  <a:pos x="124" y="3168"/>
                </a:cxn>
                <a:cxn ang="0">
                  <a:pos x="0" y="685"/>
                </a:cxn>
                <a:cxn ang="0">
                  <a:pos x="0" y="0"/>
                </a:cxn>
                <a:cxn ang="0">
                  <a:pos x="418" y="0"/>
                </a:cxn>
                <a:cxn ang="0">
                  <a:pos x="178" y="3168"/>
                </a:cxn>
                <a:cxn ang="0">
                  <a:pos x="124" y="3168"/>
                </a:cxn>
                <a:cxn ang="0">
                  <a:pos x="0" y="685"/>
                </a:cxn>
                <a:cxn ang="0">
                  <a:pos x="0" y="3168"/>
                </a:cxn>
                <a:cxn ang="0">
                  <a:pos x="124" y="3168"/>
                </a:cxn>
              </a:cxnLst>
              <a:rect l="0" t="0" r="r" b="b"/>
              <a:pathLst>
                <a:path w="630" h="3168">
                  <a:moveTo>
                    <a:pt x="178" y="3168"/>
                  </a:moveTo>
                  <a:cubicBezTo>
                    <a:pt x="124" y="3168"/>
                    <a:pt x="124" y="3168"/>
                    <a:pt x="124" y="3168"/>
                  </a:cubicBezTo>
                  <a:cubicBezTo>
                    <a:pt x="0" y="685"/>
                    <a:pt x="0" y="685"/>
                    <a:pt x="0" y="6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8" y="0"/>
                    <a:pt x="418" y="0"/>
                    <a:pt x="418" y="0"/>
                  </a:cubicBezTo>
                  <a:cubicBezTo>
                    <a:pt x="476" y="384"/>
                    <a:pt x="630" y="1741"/>
                    <a:pt x="178" y="3168"/>
                  </a:cubicBezTo>
                  <a:close/>
                  <a:moveTo>
                    <a:pt x="124" y="3168"/>
                  </a:moveTo>
                  <a:cubicBezTo>
                    <a:pt x="0" y="685"/>
                    <a:pt x="0" y="685"/>
                    <a:pt x="0" y="685"/>
                  </a:cubicBezTo>
                  <a:cubicBezTo>
                    <a:pt x="0" y="3168"/>
                    <a:pt x="0" y="3168"/>
                    <a:pt x="0" y="3168"/>
                  </a:cubicBezTo>
                  <a:lnTo>
                    <a:pt x="124" y="316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103615774" y="105155999"/>
              <a:ext cx="899146" cy="5715001"/>
              <a:chOff x="102932440" y="105155999"/>
              <a:chExt cx="1582498" cy="10058401"/>
            </a:xfrm>
          </p:grpSpPr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102932471" y="105155999"/>
                <a:ext cx="1373050" cy="10058401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0" y="3164"/>
                  </a:cxn>
                </a:cxnLst>
                <a:rect l="0" t="0" r="r" b="b"/>
                <a:pathLst>
                  <a:path w="430" h="3164">
                    <a:moveTo>
                      <a:pt x="160" y="0"/>
                    </a:moveTo>
                    <a:cubicBezTo>
                      <a:pt x="430" y="1502"/>
                      <a:pt x="90" y="2850"/>
                      <a:pt x="0" y="3164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103235007" y="105155999"/>
                <a:ext cx="1156621" cy="100584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0" y="3164"/>
                  </a:cxn>
                </a:cxnLst>
                <a:rect l="0" t="0" r="r" b="b"/>
                <a:pathLst>
                  <a:path w="362" h="3164">
                    <a:moveTo>
                      <a:pt x="42" y="0"/>
                    </a:moveTo>
                    <a:cubicBezTo>
                      <a:pt x="362" y="1456"/>
                      <a:pt x="90" y="2791"/>
                      <a:pt x="0" y="3164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103295514" y="105155999"/>
                <a:ext cx="1219454" cy="10058401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0" y="3164"/>
                  </a:cxn>
                </a:cxnLst>
                <a:rect l="0" t="0" r="r" b="b"/>
                <a:pathLst>
                  <a:path w="382" h="3164">
                    <a:moveTo>
                      <a:pt x="80" y="0"/>
                    </a:moveTo>
                    <a:cubicBezTo>
                      <a:pt x="382" y="1458"/>
                      <a:pt x="96" y="2789"/>
                      <a:pt x="0" y="3164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103162865" y="105155999"/>
                <a:ext cx="1231090" cy="10058401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0" y="3164"/>
                  </a:cxn>
                </a:cxnLst>
                <a:rect l="0" t="0" r="r" b="b"/>
                <a:pathLst>
                  <a:path w="386" h="3164">
                    <a:moveTo>
                      <a:pt x="87" y="0"/>
                    </a:moveTo>
                    <a:cubicBezTo>
                      <a:pt x="386" y="1461"/>
                      <a:pt x="95" y="2793"/>
                      <a:pt x="0" y="3164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103055813" y="105155999"/>
                <a:ext cx="1217126" cy="10058401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0" y="3164"/>
                  </a:cxn>
                </a:cxnLst>
                <a:rect l="0" t="0" r="r" b="b"/>
                <a:pathLst>
                  <a:path w="381" h="3164">
                    <a:moveTo>
                      <a:pt x="79" y="0"/>
                    </a:moveTo>
                    <a:cubicBezTo>
                      <a:pt x="381" y="1458"/>
                      <a:pt x="95" y="2789"/>
                      <a:pt x="0" y="3164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828800"/>
            <a:ext cx="9753600" cy="46482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8534400" cy="6858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1828800" y="1143000"/>
            <a:ext cx="85344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74624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828800" y="457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Content Page with Text and Photo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28800" y="1524000"/>
            <a:ext cx="9753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28" name="Group 3"/>
          <p:cNvGrpSpPr>
            <a:grpSpLocks/>
          </p:cNvGrpSpPr>
          <p:nvPr userDrawn="1"/>
        </p:nvGrpSpPr>
        <p:grpSpPr bwMode="auto">
          <a:xfrm>
            <a:off x="1" y="0"/>
            <a:ext cx="1976967" cy="6858000"/>
            <a:chOff x="103279934" y="105155999"/>
            <a:chExt cx="1235004" cy="5715001"/>
          </a:xfrm>
        </p:grpSpPr>
        <p:sp>
          <p:nvSpPr>
            <p:cNvPr id="8" name="Freeform 4"/>
            <p:cNvSpPr>
              <a:spLocks noEditPoints="1"/>
            </p:cNvSpPr>
            <p:nvPr/>
          </p:nvSpPr>
          <p:spPr bwMode="auto">
            <a:xfrm>
              <a:off x="103279934" y="105155999"/>
              <a:ext cx="1141123" cy="5715001"/>
            </a:xfrm>
            <a:custGeom>
              <a:avLst/>
              <a:gdLst/>
              <a:ahLst/>
              <a:cxnLst>
                <a:cxn ang="0">
                  <a:pos x="178" y="3168"/>
                </a:cxn>
                <a:cxn ang="0">
                  <a:pos x="124" y="3168"/>
                </a:cxn>
                <a:cxn ang="0">
                  <a:pos x="0" y="685"/>
                </a:cxn>
                <a:cxn ang="0">
                  <a:pos x="0" y="0"/>
                </a:cxn>
                <a:cxn ang="0">
                  <a:pos x="418" y="0"/>
                </a:cxn>
                <a:cxn ang="0">
                  <a:pos x="178" y="3168"/>
                </a:cxn>
                <a:cxn ang="0">
                  <a:pos x="124" y="3168"/>
                </a:cxn>
                <a:cxn ang="0">
                  <a:pos x="0" y="685"/>
                </a:cxn>
                <a:cxn ang="0">
                  <a:pos x="0" y="3168"/>
                </a:cxn>
                <a:cxn ang="0">
                  <a:pos x="124" y="3168"/>
                </a:cxn>
              </a:cxnLst>
              <a:rect l="0" t="0" r="r" b="b"/>
              <a:pathLst>
                <a:path w="630" h="3168">
                  <a:moveTo>
                    <a:pt x="178" y="3168"/>
                  </a:moveTo>
                  <a:cubicBezTo>
                    <a:pt x="124" y="3168"/>
                    <a:pt x="124" y="3168"/>
                    <a:pt x="124" y="3168"/>
                  </a:cubicBezTo>
                  <a:cubicBezTo>
                    <a:pt x="0" y="685"/>
                    <a:pt x="0" y="685"/>
                    <a:pt x="0" y="6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8" y="0"/>
                    <a:pt x="418" y="0"/>
                    <a:pt x="418" y="0"/>
                  </a:cubicBezTo>
                  <a:cubicBezTo>
                    <a:pt x="476" y="384"/>
                    <a:pt x="630" y="1741"/>
                    <a:pt x="178" y="3168"/>
                  </a:cubicBezTo>
                  <a:close/>
                  <a:moveTo>
                    <a:pt x="124" y="3168"/>
                  </a:moveTo>
                  <a:cubicBezTo>
                    <a:pt x="0" y="685"/>
                    <a:pt x="0" y="685"/>
                    <a:pt x="0" y="685"/>
                  </a:cubicBezTo>
                  <a:cubicBezTo>
                    <a:pt x="0" y="3168"/>
                    <a:pt x="0" y="3168"/>
                    <a:pt x="0" y="3168"/>
                  </a:cubicBezTo>
                  <a:lnTo>
                    <a:pt x="124" y="316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1030" name="Group 5"/>
            <p:cNvGrpSpPr>
              <a:grpSpLocks/>
            </p:cNvGrpSpPr>
            <p:nvPr/>
          </p:nvGrpSpPr>
          <p:grpSpPr bwMode="auto">
            <a:xfrm>
              <a:off x="103615774" y="105155999"/>
              <a:ext cx="899146" cy="5715001"/>
              <a:chOff x="102932440" y="105155999"/>
              <a:chExt cx="1582498" cy="10058401"/>
            </a:xfrm>
          </p:grpSpPr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102932471" y="105155999"/>
                <a:ext cx="1373050" cy="10058401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0" y="3164"/>
                  </a:cxn>
                </a:cxnLst>
                <a:rect l="0" t="0" r="r" b="b"/>
                <a:pathLst>
                  <a:path w="430" h="3164">
                    <a:moveTo>
                      <a:pt x="160" y="0"/>
                    </a:moveTo>
                    <a:cubicBezTo>
                      <a:pt x="430" y="1502"/>
                      <a:pt x="90" y="2850"/>
                      <a:pt x="0" y="3164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103235007" y="105155999"/>
                <a:ext cx="1156621" cy="100584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0" y="3164"/>
                  </a:cxn>
                </a:cxnLst>
                <a:rect l="0" t="0" r="r" b="b"/>
                <a:pathLst>
                  <a:path w="362" h="3164">
                    <a:moveTo>
                      <a:pt x="42" y="0"/>
                    </a:moveTo>
                    <a:cubicBezTo>
                      <a:pt x="362" y="1456"/>
                      <a:pt x="90" y="2791"/>
                      <a:pt x="0" y="3164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103295514" y="105155999"/>
                <a:ext cx="1219454" cy="10058401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0" y="3164"/>
                  </a:cxn>
                </a:cxnLst>
                <a:rect l="0" t="0" r="r" b="b"/>
                <a:pathLst>
                  <a:path w="382" h="3164">
                    <a:moveTo>
                      <a:pt x="80" y="0"/>
                    </a:moveTo>
                    <a:cubicBezTo>
                      <a:pt x="382" y="1458"/>
                      <a:pt x="96" y="2789"/>
                      <a:pt x="0" y="3164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103162865" y="105155999"/>
                <a:ext cx="1231090" cy="10058401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0" y="3164"/>
                  </a:cxn>
                </a:cxnLst>
                <a:rect l="0" t="0" r="r" b="b"/>
                <a:pathLst>
                  <a:path w="386" h="3164">
                    <a:moveTo>
                      <a:pt x="87" y="0"/>
                    </a:moveTo>
                    <a:cubicBezTo>
                      <a:pt x="386" y="1461"/>
                      <a:pt x="95" y="2793"/>
                      <a:pt x="0" y="3164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103055813" y="105155999"/>
                <a:ext cx="1217126" cy="10058401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0" y="3164"/>
                  </a:cxn>
                </a:cxnLst>
                <a:rect l="0" t="0" r="r" b="b"/>
                <a:pathLst>
                  <a:path w="381" h="3164">
                    <a:moveTo>
                      <a:pt x="79" y="0"/>
                    </a:moveTo>
                    <a:cubicBezTo>
                      <a:pt x="381" y="1458"/>
                      <a:pt x="95" y="2789"/>
                      <a:pt x="0" y="3164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467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rgbClr val="2E364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2E3640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2E3640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2E3640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2E3640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2E3640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2E3640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2E3640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2E3640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4" descr="SFA new logo horizonta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1" y="228600"/>
            <a:ext cx="22955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CEB3EC5-F93C-4BF4-A9C6-E7D8A1414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84" y="1098595"/>
            <a:ext cx="5030771" cy="2091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92" y="1102249"/>
            <a:ext cx="3242734" cy="334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6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083848-8C80-45E0-9487-B2B70CA84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34026" cy="3211550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B10081B-D575-4B80-A0D1-5871D65FE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0" y="81540"/>
            <a:ext cx="5529756" cy="3347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A25601-5E49-4919-B47B-5E7E94984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11550"/>
            <a:ext cx="6477000" cy="36725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41229A-2F39-41E1-B220-ED112B1F1A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139" y="3211550"/>
            <a:ext cx="4961617" cy="288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91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003" y="0"/>
            <a:ext cx="569955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F58355-00F0-43ED-9913-E01F9F973E3A}"/>
              </a:ext>
            </a:extLst>
          </p:cNvPr>
          <p:cNvSpPr txBox="1"/>
          <p:nvPr/>
        </p:nvSpPr>
        <p:spPr>
          <a:xfrm>
            <a:off x="7910003" y="2556769"/>
            <a:ext cx="4065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SureFire harnessing is designed specifically and primarily for SureFire systems.  It may need to be modified when hooking to other systems on the market. </a:t>
            </a:r>
          </a:p>
        </p:txBody>
      </p:sp>
    </p:spTree>
    <p:extLst>
      <p:ext uri="{BB962C8B-B14F-4D97-AF65-F5344CB8AC3E}">
        <p14:creationId xmlns:p14="http://schemas.microsoft.com/office/powerpoint/2010/main" val="462635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71800" y="76200"/>
            <a:ext cx="6400800" cy="685800"/>
          </a:xfrm>
        </p:spPr>
        <p:txBody>
          <a:bodyPr/>
          <a:lstStyle/>
          <a:p>
            <a:pPr algn="ctr"/>
            <a:r>
              <a:rPr lang="en-US" dirty="0"/>
              <a:t>SFE Harness Testing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" t="25526" r="2218" b="10482"/>
          <a:stretch/>
        </p:blipFill>
        <p:spPr>
          <a:xfrm>
            <a:off x="2590800" y="683663"/>
            <a:ext cx="5024810" cy="2613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51" t="35641" r="7332" b="36093"/>
          <a:stretch/>
        </p:blipFill>
        <p:spPr>
          <a:xfrm>
            <a:off x="7691118" y="683663"/>
            <a:ext cx="2824482" cy="2613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t="3583" r="8599" b="4418"/>
          <a:stretch/>
        </p:blipFill>
        <p:spPr>
          <a:xfrm>
            <a:off x="6676226" y="3429000"/>
            <a:ext cx="3991774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11348" r="15400" b="3500"/>
          <a:stretch/>
        </p:blipFill>
        <p:spPr>
          <a:xfrm>
            <a:off x="2590800" y="3456944"/>
            <a:ext cx="3810000" cy="340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54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1CF56E-4F9B-4DED-B6BC-1FDC6F272F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76600" y="46009"/>
            <a:ext cx="5686425" cy="681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63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4F7E48-C7B6-4BF3-8CEB-8CAC2C1BF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24124" y="102571"/>
            <a:ext cx="6410325" cy="675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67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2B5C77-2D00-4626-876C-86D4BC47D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24528" y="789666"/>
            <a:ext cx="4542944" cy="59973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C92713B-7488-4151-9ADC-E6AE3D31F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71022"/>
            <a:ext cx="8534400" cy="6858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Many Different Possibilities-we have solutions </a:t>
            </a:r>
          </a:p>
        </p:txBody>
      </p:sp>
    </p:spTree>
    <p:extLst>
      <p:ext uri="{BB962C8B-B14F-4D97-AF65-F5344CB8AC3E}">
        <p14:creationId xmlns:p14="http://schemas.microsoft.com/office/powerpoint/2010/main" val="2951267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BE1735-19AB-42AE-ADDB-836CB855B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25541" y="0"/>
            <a:ext cx="6990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71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B3F978-C14F-4D92-89C6-520BADF76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879" y="0"/>
            <a:ext cx="5242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36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3BF6660-8611-46A4-89D6-41134C700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417" y="2901059"/>
            <a:ext cx="5273163" cy="3956941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F3C499-0A17-474E-95B8-8A4616B0D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563" y="0"/>
            <a:ext cx="7228873" cy="285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85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75F597-F57C-4E39-80E2-4A516C5D4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74629" y="710028"/>
            <a:ext cx="10510839" cy="543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75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AC34BA-77EC-4A90-83BB-C06A83440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63702" y="207818"/>
            <a:ext cx="9440008" cy="664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29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99F356-1EFF-422C-817A-6FDECB996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92773" y="52208"/>
            <a:ext cx="8949012" cy="676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74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267B26-4A07-4BDE-BBFC-95F718B3A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00025"/>
            <a:ext cx="4448175" cy="6176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C7CF7A-869E-400E-BD2F-5D3B12832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4121" y="200025"/>
            <a:ext cx="3527879" cy="6176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EA03CD-0398-47FF-94EB-FBE460519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385" y="200025"/>
            <a:ext cx="3819525" cy="620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41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7EF57B-9CAA-46A2-882C-2B53EAD2F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18043" y="1"/>
            <a:ext cx="803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70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E80D63-1CDC-430F-9154-18B24C3A5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59878" y="0"/>
            <a:ext cx="8591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49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BEBEDB-1B6E-4F73-AB96-3A4150528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9075" y="935469"/>
            <a:ext cx="4879266" cy="5922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EB4E19-AEEF-42AA-914D-CBB9D016A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111" y="903545"/>
            <a:ext cx="4707814" cy="59544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BF74AF-8451-4C9F-8E13-121213DCF1AF}"/>
              </a:ext>
            </a:extLst>
          </p:cNvPr>
          <p:cNvSpPr txBox="1"/>
          <p:nvPr/>
        </p:nvSpPr>
        <p:spPr>
          <a:xfrm>
            <a:off x="219075" y="257174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SureFire installs save on your shop time by letting us do what we’re good at with no hidden costs, set install rates, and timely installs.</a:t>
            </a:r>
          </a:p>
        </p:txBody>
      </p:sp>
    </p:spTree>
    <p:extLst>
      <p:ext uri="{BB962C8B-B14F-4D97-AF65-F5344CB8AC3E}">
        <p14:creationId xmlns:p14="http://schemas.microsoft.com/office/powerpoint/2010/main" val="1145185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F5DD23-B0AF-4984-B4B8-64F6DE272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5051" y="3578"/>
            <a:ext cx="6865366" cy="647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56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20F5FE-DF64-4762-9A1B-974979B28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2125" y="1681017"/>
            <a:ext cx="10239375" cy="4932219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1"/>
                </a:solidFill>
              </a:rPr>
              <a:t>Can be mounted anywhere, no need to be close to tank source </a:t>
            </a:r>
          </a:p>
          <a:p>
            <a:r>
              <a:rPr lang="en-US" dirty="0">
                <a:solidFill>
                  <a:schemeClr val="tx1"/>
                </a:solidFill>
              </a:rPr>
              <a:t>Can run dry without damaging the pump </a:t>
            </a:r>
          </a:p>
          <a:p>
            <a:r>
              <a:rPr lang="en-US" dirty="0">
                <a:solidFill>
                  <a:schemeClr val="tx1"/>
                </a:solidFill>
              </a:rPr>
              <a:t>Compensates for speed changes </a:t>
            </a:r>
          </a:p>
          <a:p>
            <a:r>
              <a:rPr lang="en-US" dirty="0">
                <a:solidFill>
                  <a:schemeClr val="tx1"/>
                </a:solidFill>
              </a:rPr>
              <a:t>Ideal for low and high rate applications </a:t>
            </a:r>
          </a:p>
          <a:p>
            <a:r>
              <a:rPr lang="en-US" dirty="0">
                <a:solidFill>
                  <a:schemeClr val="tx1"/>
                </a:solidFill>
              </a:rPr>
              <a:t>Can handle system pressures up to 100 PSI</a:t>
            </a:r>
          </a:p>
          <a:p>
            <a:r>
              <a:rPr lang="en-US" dirty="0">
                <a:solidFill>
                  <a:schemeClr val="tx1"/>
                </a:solidFill>
              </a:rPr>
              <a:t>Easy to maintenance if needed – videos available for servicing </a:t>
            </a:r>
          </a:p>
          <a:p>
            <a:r>
              <a:rPr lang="en-US" dirty="0">
                <a:solidFill>
                  <a:schemeClr val="tx1"/>
                </a:solidFill>
              </a:rPr>
              <a:t>Three to six chambered pumps create smooth output per pump revolution </a:t>
            </a:r>
          </a:p>
          <a:p>
            <a:r>
              <a:rPr lang="en-US" dirty="0">
                <a:solidFill>
                  <a:schemeClr val="tx1"/>
                </a:solidFill>
              </a:rPr>
              <a:t>Can run a flat rate or variable rate without having to make any pump adjustments</a:t>
            </a:r>
          </a:p>
          <a:p>
            <a:r>
              <a:rPr lang="en-US" dirty="0">
                <a:solidFill>
                  <a:schemeClr val="tx1"/>
                </a:solidFill>
              </a:rPr>
              <a:t>Multiple hydraulic plumbing combinations with low oil consumption to prevent the “I’m out of hydraulics” comment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859CA2-73E6-48F9-B51A-E2D7B4AEE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57200"/>
            <a:ext cx="8534400" cy="685800"/>
          </a:xfrm>
        </p:spPr>
        <p:txBody>
          <a:bodyPr/>
          <a:lstStyle/>
          <a:p>
            <a:r>
              <a:rPr lang="en-US" i="1" dirty="0"/>
              <a:t>The </a:t>
            </a:r>
            <a:r>
              <a:rPr lang="en-US" i="1" dirty="0" err="1"/>
              <a:t>PumpRight</a:t>
            </a:r>
            <a:r>
              <a:rPr lang="en-US" i="1" dirty="0"/>
              <a:t> Difference 	</a:t>
            </a:r>
          </a:p>
        </p:txBody>
      </p:sp>
    </p:spTree>
    <p:extLst>
      <p:ext uri="{BB962C8B-B14F-4D97-AF65-F5344CB8AC3E}">
        <p14:creationId xmlns:p14="http://schemas.microsoft.com/office/powerpoint/2010/main" val="1811566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6A3DFA-4DAD-4207-93F0-AF87A21C9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700" y="0"/>
            <a:ext cx="3537000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63287E-F371-480B-A26C-6FE3DD392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02170" y="2701585"/>
            <a:ext cx="658983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83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983E84-230A-423B-9D16-CA459E7FB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771525"/>
            <a:ext cx="9753600" cy="46482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Comes fully assembled with good mounting solutions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Ideal for low flow systems and are designed for them</a:t>
            </a:r>
          </a:p>
          <a:p>
            <a:r>
              <a:rPr lang="en-US" sz="2400" dirty="0">
                <a:solidFill>
                  <a:schemeClr val="tx1"/>
                </a:solidFill>
              </a:rPr>
              <a:t>Compensates for speed changes</a:t>
            </a:r>
          </a:p>
          <a:p>
            <a:r>
              <a:rPr lang="en-US" sz="2400" dirty="0">
                <a:solidFill>
                  <a:schemeClr val="tx1"/>
                </a:solidFill>
              </a:rPr>
              <a:t>Change rates without having to mechanically adjust the pump </a:t>
            </a:r>
          </a:p>
          <a:p>
            <a:r>
              <a:rPr lang="en-US" sz="2400" dirty="0">
                <a:solidFill>
                  <a:schemeClr val="tx1"/>
                </a:solidFill>
              </a:rPr>
              <a:t>Controlled by PWM EPD </a:t>
            </a:r>
          </a:p>
          <a:p>
            <a:r>
              <a:rPr lang="en-US" sz="2400" dirty="0">
                <a:solidFill>
                  <a:schemeClr val="tx1"/>
                </a:solidFill>
              </a:rPr>
              <a:t>Improved internal diaphragms to hold up better to fertilizer and chemical application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Works best under 5 GPM, under 30 PSI, and under 60’ of EPD extension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25B204-4D7C-4CE0-B17B-40330D63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71450"/>
            <a:ext cx="8534400" cy="685800"/>
          </a:xfrm>
        </p:spPr>
        <p:txBody>
          <a:bodyPr/>
          <a:lstStyle/>
          <a:p>
            <a:r>
              <a:rPr lang="en-US" i="1" dirty="0"/>
              <a:t>The Tower Difference </a:t>
            </a:r>
            <a:r>
              <a:rPr lang="en-US" dirty="0"/>
              <a:t>	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07DCECD-2A89-40F0-81BA-67F94897664A}"/>
              </a:ext>
            </a:extLst>
          </p:cNvPr>
          <p:cNvSpPr txBox="1">
            <a:spLocks/>
          </p:cNvSpPr>
          <p:nvPr/>
        </p:nvSpPr>
        <p:spPr bwMode="auto">
          <a:xfrm>
            <a:off x="3391270" y="4252404"/>
            <a:ext cx="5886080" cy="260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Tower 110 or 200 max flow @ 6 MPH (SureFire Recommendations)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</a:rPr>
              <a:t>20 foot – 18 gallon/acre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</a:rPr>
              <a:t>30 foot – 11-12 gallon/acre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</a:rPr>
              <a:t>40 foot – 8 gallon/acre</a:t>
            </a:r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solidFill>
                <a:schemeClr val="tx1"/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*** Tower systems need to be close to the tanks they pull from.  If pulling long distances the PumpRight is needed.</a:t>
            </a:r>
          </a:p>
        </p:txBody>
      </p:sp>
    </p:spTree>
    <p:extLst>
      <p:ext uri="{BB962C8B-B14F-4D97-AF65-F5344CB8AC3E}">
        <p14:creationId xmlns:p14="http://schemas.microsoft.com/office/powerpoint/2010/main" val="731677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A03A06-2382-4E27-9F44-2E2EFE057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0868" y="0"/>
            <a:ext cx="2408763" cy="3790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933FD3-E469-42E4-A2D7-2C22F8666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717" y="0"/>
            <a:ext cx="4427501" cy="3247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F30745-A501-4ACE-B92D-A0BC49419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7305" y="0"/>
            <a:ext cx="2710506" cy="38385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65C861-AB8B-48EB-AE5B-F978690EA9A1}"/>
              </a:ext>
            </a:extLst>
          </p:cNvPr>
          <p:cNvSpPr/>
          <p:nvPr/>
        </p:nvSpPr>
        <p:spPr>
          <a:xfrm>
            <a:off x="1571624" y="3838577"/>
            <a:ext cx="6191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 common approach by others is to use a turbine flow meter. These components live with some universal truths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7CB0E5-D10B-473C-B4A7-A008DBE6933E}"/>
              </a:ext>
            </a:extLst>
          </p:cNvPr>
          <p:cNvSpPr/>
          <p:nvPr/>
        </p:nvSpPr>
        <p:spPr>
          <a:xfrm>
            <a:off x="2559273" y="4532534"/>
            <a:ext cx="61912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Lower cost initially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First day in the field will likely be its best day ever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Susceptible to wear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Mechanical parts = jamming especially small flow 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Remember particulates &amp; slime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Requires calibration with changing viscosities and wear to maintain accuracy</a:t>
            </a:r>
          </a:p>
        </p:txBody>
      </p:sp>
    </p:spTree>
    <p:extLst>
      <p:ext uri="{BB962C8B-B14F-4D97-AF65-F5344CB8AC3E}">
        <p14:creationId xmlns:p14="http://schemas.microsoft.com/office/powerpoint/2010/main" val="2436926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9358C4D-1757-4B1E-943D-2B05808708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920" r="42500" b="39961"/>
          <a:stretch/>
        </p:blipFill>
        <p:spPr bwMode="auto">
          <a:xfrm>
            <a:off x="1469445" y="4002816"/>
            <a:ext cx="3016830" cy="280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4E339B-6D74-4A75-A8F9-9BD858313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837" y="4002816"/>
            <a:ext cx="2052546" cy="27507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A76FEF-E515-4ABF-8A97-0D3916862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2499" y="4002816"/>
            <a:ext cx="3103114" cy="275074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1A7F7DE-CFBC-4718-B076-5C34DC845B7D}"/>
              </a:ext>
            </a:extLst>
          </p:cNvPr>
          <p:cNvSpPr/>
          <p:nvPr/>
        </p:nvSpPr>
        <p:spPr>
          <a:xfrm flipV="1">
            <a:off x="6508331" y="5324416"/>
            <a:ext cx="171450" cy="1619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538E65-3018-4BFF-B94B-0FD6966D9389}"/>
              </a:ext>
            </a:extLst>
          </p:cNvPr>
          <p:cNvSpPr txBox="1"/>
          <p:nvPr/>
        </p:nvSpPr>
        <p:spPr>
          <a:xfrm>
            <a:off x="1782618" y="369455"/>
            <a:ext cx="52601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SureFire</a:t>
            </a:r>
            <a:r>
              <a:rPr lang="en-US" dirty="0"/>
              <a:t> E-Mag Flowmeter Technology</a:t>
            </a:r>
          </a:p>
          <a:p>
            <a:r>
              <a:rPr lang="en-US" dirty="0" err="1"/>
              <a:t>SureFire</a:t>
            </a:r>
            <a:r>
              <a:rPr lang="en-US" dirty="0"/>
              <a:t> promoted the use of electromagnetic flowmeters in liquid application systems nearly 10 years ago. The </a:t>
            </a:r>
            <a:r>
              <a:rPr lang="en-US" dirty="0" err="1"/>
              <a:t>SureFire</a:t>
            </a:r>
            <a:r>
              <a:rPr lang="en-US" dirty="0"/>
              <a:t> E-Mag meter has no moving parts, which eliminates the common failures of most mechanical flowmeters.</a:t>
            </a:r>
          </a:p>
          <a:p>
            <a:r>
              <a:rPr lang="en-US" b="1" dirty="0"/>
              <a:t>Key features include:</a:t>
            </a:r>
            <a:endParaRPr lang="en-US" dirty="0"/>
          </a:p>
          <a:p>
            <a:r>
              <a:rPr lang="en-US" dirty="0"/>
              <a:t>Accuracy—Electromagnetic technology provides greater accuracy, especially across liquids of different weights, specific gravities, and viscosities.</a:t>
            </a:r>
          </a:p>
          <a:p>
            <a:r>
              <a:rPr lang="en-US" dirty="0"/>
              <a:t>High Resolution—20-25 times more pulses per gallon than most other meters.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B57FE0-F90C-4C90-A199-5F8EAE06C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782617" y="249750"/>
            <a:ext cx="5260181" cy="33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7F78EE-38A8-4A06-92E6-2B38AF4C8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358284"/>
            <a:ext cx="10083567" cy="4648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No moving parts</a:t>
            </a:r>
          </a:p>
          <a:p>
            <a:r>
              <a:rPr lang="en-US" dirty="0">
                <a:solidFill>
                  <a:schemeClr val="tx1"/>
                </a:solidFill>
              </a:rPr>
              <a:t>No need to take apart and clean internal components </a:t>
            </a:r>
          </a:p>
          <a:p>
            <a:r>
              <a:rPr lang="en-US" dirty="0">
                <a:solidFill>
                  <a:schemeClr val="tx1"/>
                </a:solidFill>
              </a:rPr>
              <a:t>Accurate out of the box – within 3% accuracy and remains consistent with changing viscosities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For most people, the flowmeter is accurate enough out of the box. To fine tune the flowmeter further, SureFire recommends you perform a catch test on multiple rows or compare total volumes against scale tickets.</a:t>
            </a:r>
          </a:p>
          <a:p>
            <a:r>
              <a:rPr lang="en-US" dirty="0">
                <a:solidFill>
                  <a:schemeClr val="tx1"/>
                </a:solidFill>
              </a:rPr>
              <a:t>Able to hit very low flow rates with enough resolution to maintain system accuracy - ideal for section-controlled systems as well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We’ve configured systems down to an ounce per minute per row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A7D028-C2DC-4E67-844D-B22CE8324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The E-Mag Difference</a:t>
            </a:r>
          </a:p>
        </p:txBody>
      </p:sp>
    </p:spTree>
    <p:extLst>
      <p:ext uri="{BB962C8B-B14F-4D97-AF65-F5344CB8AC3E}">
        <p14:creationId xmlns:p14="http://schemas.microsoft.com/office/powerpoint/2010/main" val="4193763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BC0128-2E40-41B7-9CE9-6F0793721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37544" y="0"/>
            <a:ext cx="4258456" cy="58435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FF8E39-5C6A-4796-B718-ADFF3024E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857" y="744627"/>
            <a:ext cx="4338637" cy="26843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6B55B4-452F-460F-9A72-3B0C5FCFDAB3}"/>
              </a:ext>
            </a:extLst>
          </p:cNvPr>
          <p:cNvSpPr txBox="1"/>
          <p:nvPr/>
        </p:nvSpPr>
        <p:spPr>
          <a:xfrm>
            <a:off x="6971519" y="3743320"/>
            <a:ext cx="4371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 was driving through the field and my rate just dropped to zero.  When I take off again it works for a while then drops off again.  What’s wrong?”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21AB2F-452B-4B91-AAD3-27E6D0CE56BE}"/>
              </a:ext>
            </a:extLst>
          </p:cNvPr>
          <p:cNvSpPr/>
          <p:nvPr/>
        </p:nvSpPr>
        <p:spPr>
          <a:xfrm>
            <a:off x="3172287" y="5940531"/>
            <a:ext cx="6096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dirty="0"/>
              <a:t>With our E-Mag flow meter and a 20 mesh filter, this can change the dynamic of applying liquid fertilizer</a:t>
            </a:r>
          </a:p>
        </p:txBody>
      </p:sp>
    </p:spTree>
    <p:extLst>
      <p:ext uri="{BB962C8B-B14F-4D97-AF65-F5344CB8AC3E}">
        <p14:creationId xmlns:p14="http://schemas.microsoft.com/office/powerpoint/2010/main" val="2195605184"/>
      </p:ext>
    </p:extLst>
  </p:cSld>
  <p:clrMapOvr>
    <a:masterClrMapping/>
  </p:clrMapOvr>
</p:sld>
</file>

<file path=ppt/theme/theme1.xml><?xml version="1.0" encoding="utf-8"?>
<a:theme xmlns:a="http://schemas.openxmlformats.org/drawingml/2006/main" name="StockLayouts Technology TC999">
  <a:themeElements>
    <a:clrScheme name="Custom 3">
      <a:dk1>
        <a:sysClr val="windowText" lastClr="000000"/>
      </a:dk1>
      <a:lt1>
        <a:sysClr val="window" lastClr="FFFFFF"/>
      </a:lt1>
      <a:dk2>
        <a:srgbClr val="676767"/>
      </a:dk2>
      <a:lt2>
        <a:srgbClr val="EEECE1"/>
      </a:lt2>
      <a:accent1>
        <a:srgbClr val="EFB32F"/>
      </a:accent1>
      <a:accent2>
        <a:srgbClr val="EF792F"/>
      </a:accent2>
      <a:accent3>
        <a:srgbClr val="E33830"/>
      </a:accent3>
      <a:accent4>
        <a:srgbClr val="2E3640"/>
      </a:accent4>
      <a:accent5>
        <a:srgbClr val="4BACC6"/>
      </a:accent5>
      <a:accent6>
        <a:srgbClr val="7030A0"/>
      </a:accent6>
      <a:hlink>
        <a:srgbClr val="0000FF"/>
      </a:hlink>
      <a:folHlink>
        <a:srgbClr val="80008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13552</TotalTime>
  <Words>600</Words>
  <Application>Microsoft Office PowerPoint</Application>
  <PresentationFormat>Widescreen</PresentationFormat>
  <Paragraphs>80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Arial Narrow</vt:lpstr>
      <vt:lpstr>Calibri</vt:lpstr>
      <vt:lpstr>StockLayouts Technology TC999</vt:lpstr>
      <vt:lpstr>PowerPoint Presentation</vt:lpstr>
      <vt:lpstr>PowerPoint Presentation</vt:lpstr>
      <vt:lpstr>The PumpRight Difference  </vt:lpstr>
      <vt:lpstr>PowerPoint Presentation</vt:lpstr>
      <vt:lpstr>The Tower Difference  </vt:lpstr>
      <vt:lpstr>PowerPoint Presentation</vt:lpstr>
      <vt:lpstr>PowerPoint Presentation</vt:lpstr>
      <vt:lpstr>The E-Mag Difference</vt:lpstr>
      <vt:lpstr>PowerPoint Presentation</vt:lpstr>
      <vt:lpstr>PowerPoint Presentation</vt:lpstr>
      <vt:lpstr>PowerPoint Presentation</vt:lpstr>
      <vt:lpstr>SFE Harness Testing</vt:lpstr>
      <vt:lpstr>PowerPoint Presentation</vt:lpstr>
      <vt:lpstr>PowerPoint Presentation</vt:lpstr>
      <vt:lpstr>Many Different Possibilities-we have solutions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Davis</dc:creator>
  <cp:lastModifiedBy>Justin Davis</cp:lastModifiedBy>
  <cp:revision>71</cp:revision>
  <cp:lastPrinted>2018-12-17T17:03:21Z</cp:lastPrinted>
  <dcterms:created xsi:type="dcterms:W3CDTF">2018-11-15T14:51:36Z</dcterms:created>
  <dcterms:modified xsi:type="dcterms:W3CDTF">2018-12-17T17:53:57Z</dcterms:modified>
</cp:coreProperties>
</file>